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05613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8372"/>
    <a:srgbClr val="A5A5A5"/>
    <a:srgbClr val="B0D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1812" y="102"/>
      </p:cViewPr>
      <p:guideLst>
        <p:guide orient="horz" pos="3024"/>
        <p:guide pos="403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D932-0CEA-4AA9-841E-108DCF980521}" type="datetimeFigureOut">
              <a:rPr lang="da-DK" smtClean="0"/>
              <a:t>22-10-2024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5A3E8-9A1F-48E8-B1A0-AFD01E938A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885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D932-0CEA-4AA9-841E-108DCF980521}" type="datetimeFigureOut">
              <a:rPr lang="da-DK" smtClean="0"/>
              <a:t>22-10-2024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5A3E8-9A1F-48E8-B1A0-AFD01E938A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66667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D932-0CEA-4AA9-841E-108DCF980521}" type="datetimeFigureOut">
              <a:rPr lang="da-DK" smtClean="0"/>
              <a:t>22-10-2024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5A3E8-9A1F-48E8-B1A0-AFD01E938A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0787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D932-0CEA-4AA9-841E-108DCF980521}" type="datetimeFigureOut">
              <a:rPr lang="da-DK" smtClean="0"/>
              <a:t>22-10-2024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5A3E8-9A1F-48E8-B1A0-AFD01E938A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91324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D932-0CEA-4AA9-841E-108DCF980521}" type="datetimeFigureOut">
              <a:rPr lang="da-DK" smtClean="0"/>
              <a:t>22-10-2024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5A3E8-9A1F-48E8-B1A0-AFD01E938A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7163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D932-0CEA-4AA9-841E-108DCF980521}" type="datetimeFigureOut">
              <a:rPr lang="da-DK" smtClean="0"/>
              <a:t>22-10-2024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5A3E8-9A1F-48E8-B1A0-AFD01E938A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998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D932-0CEA-4AA9-841E-108DCF980521}" type="datetimeFigureOut">
              <a:rPr lang="da-DK" smtClean="0"/>
              <a:t>22-10-2024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5A3E8-9A1F-48E8-B1A0-AFD01E938A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3770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D932-0CEA-4AA9-841E-108DCF980521}" type="datetimeFigureOut">
              <a:rPr lang="da-DK" smtClean="0"/>
              <a:t>22-10-2024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5A3E8-9A1F-48E8-B1A0-AFD01E938A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6830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D932-0CEA-4AA9-841E-108DCF980521}" type="datetimeFigureOut">
              <a:rPr lang="da-DK" smtClean="0"/>
              <a:t>22-10-2024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5A3E8-9A1F-48E8-B1A0-AFD01E938A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8535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D932-0CEA-4AA9-841E-108DCF980521}" type="datetimeFigureOut">
              <a:rPr lang="da-DK" smtClean="0"/>
              <a:t>22-10-2024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5A3E8-9A1F-48E8-B1A0-AFD01E938A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681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D932-0CEA-4AA9-841E-108DCF980521}" type="datetimeFigureOut">
              <a:rPr lang="da-DK" smtClean="0"/>
              <a:t>22-10-2024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5A3E8-9A1F-48E8-B1A0-AFD01E938A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0132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7D932-0CEA-4AA9-841E-108DCF980521}" type="datetimeFigureOut">
              <a:rPr lang="da-DK" smtClean="0"/>
              <a:t>22-10-2024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5A3E8-9A1F-48E8-B1A0-AFD01E938A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2064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lede 10" descr="#Decorativ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 flipH="1">
            <a:off x="7352112" y="-416141"/>
            <a:ext cx="7596454" cy="8111047"/>
          </a:xfrm>
          <a:prstGeom prst="rect">
            <a:avLst/>
          </a:prstGeom>
        </p:spPr>
      </p:pic>
      <p:graphicFrame>
        <p:nvGraphicFramePr>
          <p:cNvPr id="4" name="Tabel 3" descr="Program for ledelsesugen 2024 i ug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120052"/>
              </p:ext>
            </p:extLst>
          </p:nvPr>
        </p:nvGraphicFramePr>
        <p:xfrm>
          <a:off x="405243" y="972054"/>
          <a:ext cx="12023986" cy="7656306"/>
        </p:xfrm>
        <a:graphic>
          <a:graphicData uri="http://schemas.openxmlformats.org/drawingml/2006/table">
            <a:tbl>
              <a:tblPr firstRow="1" bandRow="1"/>
              <a:tblGrid>
                <a:gridCol w="2412592">
                  <a:extLst>
                    <a:ext uri="{9D8B030D-6E8A-4147-A177-3AD203B41FA5}">
                      <a16:colId xmlns:a16="http://schemas.microsoft.com/office/drawing/2014/main" val="2359326480"/>
                    </a:ext>
                  </a:extLst>
                </a:gridCol>
                <a:gridCol w="2378245">
                  <a:extLst>
                    <a:ext uri="{9D8B030D-6E8A-4147-A177-3AD203B41FA5}">
                      <a16:colId xmlns:a16="http://schemas.microsoft.com/office/drawing/2014/main" val="4062563982"/>
                    </a:ext>
                  </a:extLst>
                </a:gridCol>
                <a:gridCol w="2545777">
                  <a:extLst>
                    <a:ext uri="{9D8B030D-6E8A-4147-A177-3AD203B41FA5}">
                      <a16:colId xmlns:a16="http://schemas.microsoft.com/office/drawing/2014/main" val="3127175741"/>
                    </a:ext>
                  </a:extLst>
                </a:gridCol>
                <a:gridCol w="2324167">
                  <a:extLst>
                    <a:ext uri="{9D8B030D-6E8A-4147-A177-3AD203B41FA5}">
                      <a16:colId xmlns:a16="http://schemas.microsoft.com/office/drawing/2014/main" val="2152700746"/>
                    </a:ext>
                  </a:extLst>
                </a:gridCol>
                <a:gridCol w="2363205">
                  <a:extLst>
                    <a:ext uri="{9D8B030D-6E8A-4147-A177-3AD203B41FA5}">
                      <a16:colId xmlns:a16="http://schemas.microsoft.com/office/drawing/2014/main" val="2182585875"/>
                    </a:ext>
                  </a:extLst>
                </a:gridCol>
              </a:tblGrid>
              <a:tr h="493506">
                <a:tc>
                  <a:txBody>
                    <a:bodyPr/>
                    <a:lstStyle>
                      <a:lvl1pPr marL="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4008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8016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92024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56032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20040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84048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48056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12064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a-DK" sz="16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Mandag 28.</a:t>
                      </a:r>
                      <a:r>
                        <a:rPr lang="da-DK" sz="16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oktober</a:t>
                      </a:r>
                      <a:endParaRPr lang="da-DK" sz="16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4008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8016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92024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56032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20040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84048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48056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12064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a-DK" sz="16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Tirsdag 29. oktober </a:t>
                      </a:r>
                      <a:endParaRPr lang="da-DK" sz="1600" b="1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4008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8016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92024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56032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20040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84048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48056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12064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a-DK" sz="1600" b="1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Onsdag 30.</a:t>
                      </a:r>
                      <a:r>
                        <a:rPr lang="da-DK" sz="16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oktober</a:t>
                      </a:r>
                      <a:endParaRPr lang="da-DK" sz="1600" b="1" i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4008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8016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92024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56032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20040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84048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48056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12064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a-DK" sz="16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Torsdag 31. oktober</a:t>
                      </a:r>
                      <a:endParaRPr lang="da-DK" sz="1600" b="1" i="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4008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8016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92024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56032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20040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84048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48056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120640" algn="l" defTabSz="1280160" rtl="0" eaLnBrk="1" latinLnBrk="0" hangingPunct="1">
                        <a:defRPr sz="252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a-DK" sz="1600" b="1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Fredag 1. november</a:t>
                      </a:r>
                      <a:endParaRPr lang="da-DK" sz="1600" b="1" i="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5400267"/>
                  </a:ext>
                </a:extLst>
              </a:tr>
              <a:tr h="6540697">
                <a:tc>
                  <a:txBody>
                    <a:bodyPr/>
                    <a:lstStyle>
                      <a:lvl1pPr marL="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4008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8016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92024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56032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20040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84048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48056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12064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08.30-16.00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Ledertræf 2024: Ledelse af den attraktive arbejdsplads </a:t>
                      </a:r>
                      <a:r>
                        <a:rPr lang="da-DK" sz="900" b="0" i="0" baseline="0" dirty="0" smtClean="0">
                          <a:solidFill>
                            <a:srgbClr val="EF8778"/>
                          </a:solidFill>
                        </a:rPr>
                        <a:t/>
                      </a:r>
                      <a:br>
                        <a:rPr lang="da-DK" sz="900" b="0" i="0" baseline="0" dirty="0" smtClean="0">
                          <a:solidFill>
                            <a:srgbClr val="EF8778"/>
                          </a:solidFill>
                        </a:rPr>
                      </a:b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Fysisk i Odense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Komponent</a:t>
                      </a:r>
                      <a:b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</a:b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08.30-09.00 </a:t>
                      </a:r>
                      <a:b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</a:b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Motivation og retning som vej til den attraktive arbejdsplads </a:t>
                      </a:r>
                      <a:r>
                        <a:rPr lang="da-DK" sz="900" b="0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/>
                      </a:r>
                      <a:br>
                        <a:rPr lang="da-DK" sz="900" b="0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Kong Frederiks Center for Offentlig Ledelse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u="none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09.00-09.30 </a:t>
                      </a:r>
                      <a:br>
                        <a:rPr lang="da-DK" sz="900" b="1" i="0" u="none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a-DK" sz="900" b="1" i="0" kern="1200" dirty="0" smtClean="0">
                          <a:solidFill>
                            <a:srgbClr val="EF877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Statslig topledelse på de indre linjer</a:t>
                      </a:r>
                      <a:r>
                        <a:rPr lang="da-DK" sz="900" b="0" i="0" u="none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da-DK" sz="900" b="0" i="0" u="none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a-DK" sz="900" b="1" i="0" u="none" kern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Webinar</a:t>
                      </a:r>
                      <a:endParaRPr lang="da-DK" sz="900" b="1" i="0" u="none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u="none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Arrangør</a:t>
                      </a:r>
                      <a:r>
                        <a:rPr lang="da-DK" sz="900" b="0" i="0" u="none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Connector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09.00-10.00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/>
                      </a:r>
                      <a:b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</a:b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At lede kollegaledere</a:t>
                      </a:r>
                      <a:r>
                        <a:rPr lang="da-DK" sz="900" b="0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da-DK" sz="900" b="0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: Københavns Professionshøjskole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10.30-12.00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Sådan styrker du psykologisk tryghed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AS3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12.00-13.00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dirty="0" smtClean="0">
                          <a:solidFill>
                            <a:srgbClr val="EF8778"/>
                          </a:solidFill>
                        </a:rPr>
                        <a:t>Fra leder til leder: Bæredygtige forandringer </a:t>
                      </a: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Summit</a:t>
                      </a: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13.00-14.00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Kommunal topledelse i en reform tid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KL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14.00-15.00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/>
                      </a:r>
                      <a:b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</a:b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Leder, giv lærerne lyst til at blive</a:t>
                      </a:r>
                      <a:r>
                        <a:rPr lang="da-DK" sz="900" b="0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da-DK" sz="900" b="0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Københavns Professionshøjskole</a:t>
                      </a:r>
                    </a:p>
                    <a:p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14.30-15.30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F8778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Led din egen lederudvikling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9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Webinar</a:t>
                      </a:r>
                      <a:endParaRPr kumimoji="0" lang="da-DK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Arrangør: </a:t>
                      </a:r>
                      <a:r>
                        <a:rPr kumimoji="0" lang="da-DK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Mannaz</a:t>
                      </a:r>
                      <a:endParaRPr kumimoji="0" lang="da-DK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4008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8016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92024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56032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20040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84048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48056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12064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08.15-09.00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Bliv en effektiv velfærdsstrateg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MPG</a:t>
                      </a: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,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CBS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1" i="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08.30-09.00 </a:t>
                      </a:r>
                      <a:br>
                        <a:rPr lang="da-DK" sz="900" b="1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a-DK" sz="900" b="1" i="0" kern="1200" baseline="0" dirty="0" smtClean="0">
                          <a:solidFill>
                            <a:srgbClr val="EF8778"/>
                          </a:solidFill>
                          <a:latin typeface="+mn-lt"/>
                          <a:ea typeface="+mn-ea"/>
                          <a:cs typeface="+mn-cs"/>
                        </a:rPr>
                        <a:t>Ledertroværdighed </a:t>
                      </a:r>
                      <a:r>
                        <a:rPr lang="da-DK" sz="900" b="1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da-DK" sz="900" b="1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a-DK" sz="900" b="1" i="0" kern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Webinar</a:t>
                      </a:r>
                      <a:endParaRPr lang="da-DK" sz="900" b="1" i="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Arrangør: </a:t>
                      </a:r>
                      <a:r>
                        <a:rPr lang="da-DK" sz="900" b="0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Kong Frederiks Center for Offentlig Ledelse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09.00-10.00 </a:t>
                      </a:r>
                      <a:b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</a:b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Frisættelse på ældreområdet </a:t>
                      </a:r>
                      <a:r>
                        <a:rPr lang="da-DK" sz="900" b="1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da-DK" sz="900" b="1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Resonans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10.00-12.00 </a:t>
                      </a:r>
                      <a:b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</a:b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Høj performance og en social </a:t>
                      </a:r>
                      <a:r>
                        <a:rPr lang="da-DK" sz="900" b="1" i="0" baseline="0" dirty="0" smtClean="0">
                          <a:solidFill>
                            <a:srgbClr val="F08372"/>
                          </a:solidFill>
                        </a:rPr>
                        <a:t>bæredygtig leder?</a:t>
                      </a:r>
                      <a:r>
                        <a:rPr lang="da-DK" sz="900" b="1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da-DK" sz="900" b="1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Fysisk i København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Mindcloud</a:t>
                      </a: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12.00-14.00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Strategi som hverdagsfænomen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Professionshøjskolen Absalon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14.00-15.00 </a:t>
                      </a:r>
                      <a:b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</a:br>
                      <a:r>
                        <a:rPr lang="nb-NO" sz="900" b="1" i="0" baseline="0" dirty="0" smtClean="0">
                          <a:solidFill>
                            <a:srgbClr val="EF8778"/>
                          </a:solidFill>
                        </a:rPr>
                        <a:t>Når digitale drømme rammer praksis</a:t>
                      </a:r>
                      <a:r>
                        <a:rPr lang="da-DK" sz="900" b="1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da-DK" sz="900" b="1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Københavns Professionshøjskole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14.00-15.30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Ledertrivsel – får I talt om det?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Fysisk i København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New </a:t>
                      </a:r>
                      <a:r>
                        <a:rPr lang="da-DK" sz="900" b="0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Stories</a:t>
                      </a: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15.00-16.00 </a:t>
                      </a:r>
                      <a:br>
                        <a:rPr lang="da-DK" sz="900" b="1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a-DK" sz="900" b="1" i="0" kern="1200" baseline="0" dirty="0" smtClean="0">
                          <a:solidFill>
                            <a:srgbClr val="EF8778"/>
                          </a:solidFill>
                          <a:latin typeface="+mn-lt"/>
                          <a:ea typeface="+mn-ea"/>
                          <a:cs typeface="+mn-cs"/>
                        </a:rPr>
                        <a:t>Få strategien til at leve – via oversættelse </a:t>
                      </a:r>
                      <a:br>
                        <a:rPr lang="da-DK" sz="900" b="1" i="0" kern="1200" baseline="0" dirty="0" smtClean="0">
                          <a:solidFill>
                            <a:srgbClr val="EF8778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a-DK" sz="900" b="1" i="0" kern="1200" baseline="0" dirty="0" smtClean="0">
                          <a:solidFill>
                            <a:srgbClr val="EF8778"/>
                          </a:solidFill>
                          <a:latin typeface="+mn-lt"/>
                          <a:ea typeface="+mn-ea"/>
                          <a:cs typeface="+mn-cs"/>
                        </a:rPr>
                        <a:t>og dialog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Væksthus for Ledelse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16.00-16.30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dirty="0" smtClean="0">
                          <a:solidFill>
                            <a:srgbClr val="EF8778"/>
                          </a:solidFill>
                        </a:rPr>
                        <a:t>Styrk dialogen om karriere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Skattestyrelsen</a:t>
                      </a:r>
                      <a:r>
                        <a:rPr lang="da-DK" sz="900" b="1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4008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8016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92024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56032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20040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84048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48056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12064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08.30-09.00 </a:t>
                      </a:r>
                      <a:b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</a:b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Tiltrækning og ledelse af international arbejdskraft  </a:t>
                      </a: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/>
                      </a:r>
                      <a:b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</a:b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Kong Frederiks Center for Offentlig Ledelse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08.30-10.00 </a:t>
                      </a:r>
                      <a:b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</a:br>
                      <a:r>
                        <a:rPr lang="da-DK" sz="900" b="1" i="0" baseline="0" dirty="0" err="1" smtClean="0">
                          <a:solidFill>
                            <a:srgbClr val="EF8778"/>
                          </a:solidFill>
                        </a:rPr>
                        <a:t>Videnscafé</a:t>
                      </a: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: Ledelse af unge</a:t>
                      </a:r>
                      <a:r>
                        <a:rPr lang="da-DK" sz="900" b="1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da-DK" sz="900" b="1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Medarbejder- og Kompetencestyrelsen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10.00-11.30</a:t>
                      </a:r>
                    </a:p>
                    <a:p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Ny faglig ledelse i velfærdsreformerne</a:t>
                      </a:r>
                    </a:p>
                    <a:p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De frem chefforeninger og KL</a:t>
                      </a:r>
                    </a:p>
                    <a:p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12.00-12.30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Leder, stig på </a:t>
                      </a:r>
                      <a:r>
                        <a:rPr lang="da-DK" sz="900" b="1" i="0" baseline="0" dirty="0" err="1" smtClean="0">
                          <a:solidFill>
                            <a:srgbClr val="EF8778"/>
                          </a:solidFill>
                        </a:rPr>
                        <a:t>ChatGPT</a:t>
                      </a: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-toget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Komponent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13.00-13.45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kern="1200" dirty="0" smtClean="0">
                          <a:solidFill>
                            <a:srgbClr val="EF877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Tværgående ledelse i den offentlige sektor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SDU, AU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13.00-14.00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rgbClr val="F08372"/>
                          </a:solidFill>
                        </a:rPr>
                        <a:t>Lederens rolle i at lede både mennesker og kunstig intelligens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IDA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15.00-16.30</a:t>
                      </a:r>
                    </a:p>
                    <a:p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Kompleksitetsledelse</a:t>
                      </a:r>
                    </a:p>
                    <a:p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Fysisk i København</a:t>
                      </a:r>
                    </a:p>
                    <a:p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Mannaz</a:t>
                      </a: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16.30-18.00 </a:t>
                      </a:r>
                      <a:b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</a:b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Ledelsesretorik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Fysisk i København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MPG</a:t>
                      </a: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,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CBS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4008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8016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92024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56032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20040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84048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48056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12064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08.30-09.00</a:t>
                      </a:r>
                      <a:br>
                        <a:rPr lang="da-DK" sz="900" b="1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a-DK" sz="900" b="1" i="0" kern="1200" baseline="0" dirty="0" smtClean="0">
                          <a:solidFill>
                            <a:srgbClr val="EF8778"/>
                          </a:solidFill>
                          <a:latin typeface="+mn-lt"/>
                          <a:ea typeface="+mn-ea"/>
                          <a:cs typeface="+mn-cs"/>
                        </a:rPr>
                        <a:t>Hvordan leder vi den grønne omstilling på tværs? </a:t>
                      </a:r>
                      <a:r>
                        <a:rPr lang="da-DK" sz="900" b="1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da-DK" sz="900" b="1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a-DK" sz="900" b="1" i="0" kern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Webinar</a:t>
                      </a:r>
                      <a:endParaRPr lang="da-DK" sz="900" b="1" i="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Arrangør: </a:t>
                      </a:r>
                      <a:r>
                        <a:rPr lang="da-DK" sz="900" b="0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Kong Frederiks Center for Offentlig Ledelse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1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09.00-09.30 </a:t>
                      </a:r>
                      <a:b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</a:br>
                      <a:r>
                        <a:rPr lang="da-DK" sz="900" b="1" i="0" dirty="0" smtClean="0">
                          <a:solidFill>
                            <a:srgbClr val="EF8778"/>
                          </a:solidFill>
                        </a:rPr>
                        <a:t>Reducér</a:t>
                      </a: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 ledelsesspænd gennem </a:t>
                      </a:r>
                      <a:b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</a:b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duo-ledelse</a:t>
                      </a:r>
                      <a:endParaRPr lang="da-DK" sz="900" b="1" i="0" dirty="0" smtClean="0">
                        <a:solidFill>
                          <a:srgbClr val="EF8778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Connector</a:t>
                      </a:r>
                      <a:endParaRPr lang="da-DK" sz="9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1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09.00-10.00 </a:t>
                      </a:r>
                      <a:b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</a:br>
                      <a:r>
                        <a:rPr lang="da-DK" sz="900" b="1" i="0" kern="1200" dirty="0" smtClean="0">
                          <a:solidFill>
                            <a:srgbClr val="EF877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Ledelsesstrategier: Magt og hierarki i fokus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NOCA</a:t>
                      </a:r>
                      <a:endParaRPr lang="da-DK" sz="9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1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10.30-11.15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Den attraktive arbejdsplads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Komponent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12.00-13.00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rgbClr val="F08372"/>
                          </a:solidFill>
                        </a:rPr>
                        <a:t>Leder – sådan lykkes du med digitalisering og teknologi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Viborg Kommune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13.30-15.00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Ledelse af vilde velfærdsproblemer i praksis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LEAD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14.00-15.00 </a:t>
                      </a:r>
                      <a:b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</a:b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Ledelse af samarbejde på tværs</a:t>
                      </a: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/>
                      </a:r>
                      <a:b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</a:b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Københavns Professionshøjskole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4008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8016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92024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56032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20040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84048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48056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12064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08.30-09.00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b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</a:b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Inkluderende ledelse</a:t>
                      </a:r>
                      <a:r>
                        <a:rPr lang="da-DK" sz="900" b="0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da-DK" sz="900" b="0" i="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Kong Frederiks Center for Offentlig Ledelse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08.30-09.30 </a:t>
                      </a:r>
                      <a:b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</a:b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Er fleksible arbejdspladser for alle?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: Resonans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09.30-11.00</a:t>
                      </a:r>
                    </a:p>
                    <a:p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Regenerativ ledelsespraksis</a:t>
                      </a:r>
                      <a:r>
                        <a:rPr lang="da-DK" sz="900" b="0" i="0" baseline="0" dirty="0" smtClean="0">
                          <a:solidFill>
                            <a:srgbClr val="EF8778"/>
                          </a:solidFill>
                        </a:rPr>
                        <a:t> </a:t>
                      </a:r>
                    </a:p>
                    <a:p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/>
                      </a:r>
                      <a:b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</a:b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Re-lab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09.30-11.00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Få succes med værdibaseret ledelse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: LEAD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11.00-11.30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Ledere, der trives, skaber trivsel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Komponent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11.00-12.00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Hvordan løfter vi arbejdsmiljøet i fællesskab?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Forsvarsministeriets P</a:t>
                      </a:r>
                      <a:r>
                        <a:rPr lang="da-DK" sz="900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ersonalestyrelse</a:t>
                      </a:r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12.00-13.30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dirty="0" smtClean="0">
                          <a:solidFill>
                            <a:srgbClr val="EF8778"/>
                          </a:solidFill>
                        </a:rPr>
                        <a:t>Ledelse</a:t>
                      </a: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 af diversitet og inklusion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Webinar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AS3</a:t>
                      </a: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endParaRPr lang="da-DK" sz="900" b="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14.00-16.00 </a:t>
                      </a:r>
                      <a:b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</a:br>
                      <a:r>
                        <a:rPr lang="da-DK" sz="900" b="1" i="0" baseline="0" dirty="0" smtClean="0">
                          <a:solidFill>
                            <a:srgbClr val="EF8778"/>
                          </a:solidFill>
                        </a:rPr>
                        <a:t>Spillesalon om psykologisk tryghed</a:t>
                      </a: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/>
                      </a:r>
                      <a:b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</a:br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Fysisk i København</a:t>
                      </a:r>
                    </a:p>
                    <a:p>
                      <a:r>
                        <a:rPr lang="da-DK" sz="900" b="1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Arrangør: </a:t>
                      </a:r>
                      <a:r>
                        <a:rPr lang="da-DK" sz="900" b="0" i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BETRUST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endParaRPr lang="da-DK" sz="900" b="1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endParaRPr lang="da-DK" sz="900" i="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645432"/>
                  </a:ext>
                </a:extLst>
              </a:tr>
              <a:tr h="212953">
                <a:tc gridSpan="5">
                  <a:txBody>
                    <a:bodyPr/>
                    <a:lstStyle>
                      <a:lvl1pPr marL="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4008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8016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92024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56032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20040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84048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48056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120640" algn="l" defTabSz="1280160" rtl="0" eaLnBrk="1" latinLnBrk="0" hangingPunct="1">
                        <a:defRPr sz="252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>
                        <a:buFontTx/>
                        <a:buNone/>
                      </a:pPr>
                      <a:endParaRPr lang="da-DK" sz="800" b="0" baseline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800" b="0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800" b="0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800" b="1" i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 sz="800" i="0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896222"/>
                  </a:ext>
                </a:extLst>
              </a:tr>
            </a:tbl>
          </a:graphicData>
        </a:graphic>
      </p:graphicFrame>
      <p:pic>
        <p:nvPicPr>
          <p:cNvPr id="5" name="Billede 4" descr="Overskrift: Ledelsesugens program 202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5242" y="446560"/>
            <a:ext cx="6435239" cy="549495"/>
          </a:xfrm>
          <a:prstGeom prst="rect">
            <a:avLst/>
          </a:prstGeom>
        </p:spPr>
      </p:pic>
      <p:sp>
        <p:nvSpPr>
          <p:cNvPr id="6" name="Ellipse 5"/>
          <p:cNvSpPr/>
          <p:nvPr/>
        </p:nvSpPr>
        <p:spPr>
          <a:xfrm>
            <a:off x="3023970" y="8139118"/>
            <a:ext cx="4680000" cy="4680000"/>
          </a:xfrm>
          <a:prstGeom prst="ellipse">
            <a:avLst/>
          </a:prstGeom>
          <a:solidFill>
            <a:srgbClr val="B0DBD2"/>
          </a:solidFill>
          <a:ln>
            <a:solidFill>
              <a:srgbClr val="B0DB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Ellipse 11"/>
          <p:cNvSpPr/>
          <p:nvPr/>
        </p:nvSpPr>
        <p:spPr>
          <a:xfrm>
            <a:off x="7403249" y="7596509"/>
            <a:ext cx="1944000" cy="1944000"/>
          </a:xfrm>
          <a:prstGeom prst="ellipse">
            <a:avLst/>
          </a:prstGeom>
          <a:solidFill>
            <a:srgbClr val="F083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3" name="Billede 12" descr="#Decorativ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0135" y="8474609"/>
            <a:ext cx="2275017" cy="756483"/>
          </a:xfrm>
          <a:prstGeom prst="rect">
            <a:avLst/>
          </a:prstGeom>
        </p:spPr>
      </p:pic>
      <p:cxnSp>
        <p:nvCxnSpPr>
          <p:cNvPr id="15" name="Lige forbindelse 14"/>
          <p:cNvCxnSpPr/>
          <p:nvPr/>
        </p:nvCxnSpPr>
        <p:spPr>
          <a:xfrm flipH="1" flipV="1">
            <a:off x="2795622" y="1473959"/>
            <a:ext cx="0" cy="6350396"/>
          </a:xfrm>
          <a:prstGeom prst="line">
            <a:avLst/>
          </a:prstGeom>
          <a:ln w="19050">
            <a:solidFill>
              <a:srgbClr val="A5A5A5">
                <a:alpha val="30196"/>
              </a:srgb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Lige forbindelse 19"/>
          <p:cNvCxnSpPr/>
          <p:nvPr/>
        </p:nvCxnSpPr>
        <p:spPr>
          <a:xfrm flipH="1" flipV="1">
            <a:off x="5177090" y="1473963"/>
            <a:ext cx="0" cy="6433519"/>
          </a:xfrm>
          <a:prstGeom prst="line">
            <a:avLst/>
          </a:prstGeom>
          <a:ln w="19050">
            <a:solidFill>
              <a:srgbClr val="A5A5A5">
                <a:alpha val="30196"/>
              </a:srgb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Lige forbindelse 23"/>
          <p:cNvCxnSpPr/>
          <p:nvPr/>
        </p:nvCxnSpPr>
        <p:spPr>
          <a:xfrm flipH="1" flipV="1">
            <a:off x="7703970" y="1473959"/>
            <a:ext cx="336" cy="5766812"/>
          </a:xfrm>
          <a:prstGeom prst="line">
            <a:avLst/>
          </a:prstGeom>
          <a:ln w="19050">
            <a:solidFill>
              <a:srgbClr val="A5A5A5">
                <a:alpha val="30196"/>
              </a:srgb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6" name="Lige forbindelse 25"/>
          <p:cNvCxnSpPr/>
          <p:nvPr/>
        </p:nvCxnSpPr>
        <p:spPr>
          <a:xfrm flipH="1" flipV="1">
            <a:off x="9997165" y="1545262"/>
            <a:ext cx="0" cy="5458211"/>
          </a:xfrm>
          <a:prstGeom prst="line">
            <a:avLst/>
          </a:prstGeom>
          <a:ln w="19050">
            <a:solidFill>
              <a:srgbClr val="A5A5A5">
                <a:alpha val="30196"/>
              </a:srgb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8" name="Tekstfelt 27"/>
          <p:cNvSpPr txBox="1"/>
          <p:nvPr/>
        </p:nvSpPr>
        <p:spPr>
          <a:xfrm>
            <a:off x="3811146" y="8569160"/>
            <a:ext cx="1778552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050" b="1" dirty="0">
                <a:solidFill>
                  <a:schemeClr val="bg1"/>
                </a:solidFill>
                <a:latin typeface="Century Gothic" panose="020B0502020202020204" pitchFamily="34" charset="0"/>
              </a:rPr>
              <a:t>Tilmelding </a:t>
            </a:r>
            <a:r>
              <a:rPr lang="da-DK" sz="105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da-DK" sz="105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da-DK" sz="105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Læs </a:t>
            </a:r>
            <a:r>
              <a:rPr lang="da-DK" sz="1050" dirty="0">
                <a:solidFill>
                  <a:schemeClr val="bg1"/>
                </a:solidFill>
                <a:latin typeface="Century Gothic" panose="020B0502020202020204" pitchFamily="34" charset="0"/>
              </a:rPr>
              <a:t>mere og tilmeld dig arrangementer </a:t>
            </a:r>
            <a:r>
              <a:rPr lang="da-DK" sz="105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på </a:t>
            </a:r>
            <a:r>
              <a:rPr lang="da-DK" sz="105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Ledelsesugen.dk</a:t>
            </a:r>
            <a:r>
              <a:rPr lang="da-DK" sz="105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eller scan QR-koden.</a:t>
            </a:r>
            <a:endParaRPr lang="da-DK" sz="105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Billede 1" descr="QR-kode til at tilgå ledelsesugen.dk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7995" y="8410192"/>
            <a:ext cx="1171781" cy="1171781"/>
          </a:xfrm>
          <a:prstGeom prst="rect">
            <a:avLst/>
          </a:prstGeom>
        </p:spPr>
      </p:pic>
      <p:pic>
        <p:nvPicPr>
          <p:cNvPr id="3" name="Billede 2" descr="#Decorative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5066" y="7568065"/>
            <a:ext cx="740366" cy="740366"/>
          </a:xfrm>
          <a:prstGeom prst="rect">
            <a:avLst/>
          </a:prstGeom>
        </p:spPr>
      </p:pic>
      <p:sp>
        <p:nvSpPr>
          <p:cNvPr id="16" name="Tekstfelt 15"/>
          <p:cNvSpPr txBox="1"/>
          <p:nvPr/>
        </p:nvSpPr>
        <p:spPr>
          <a:xfrm>
            <a:off x="7477056" y="8315136"/>
            <a:ext cx="1870193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05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Find artikler og podcasts</a:t>
            </a:r>
            <a:endParaRPr lang="da-DK" sz="105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da-DK" sz="105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På</a:t>
            </a:r>
            <a:r>
              <a:rPr lang="da-DK" sz="105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Ledelsesugen.dk </a:t>
            </a:r>
            <a:r>
              <a:rPr lang="da-DK" sz="105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finder du også meget mere inspirerende indhold om ledelse. </a:t>
            </a:r>
            <a:endParaRPr lang="da-DK" sz="105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79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1661</TotalTime>
  <Words>574</Words>
  <Application>Microsoft Office PowerPoint</Application>
  <PresentationFormat>A3-papir (297 x 420 mm)</PresentationFormat>
  <Paragraphs>174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Office-tema</vt:lpstr>
      <vt:lpstr>PowerPoint-præsentation</vt:lpstr>
    </vt:vector>
  </TitlesOfParts>
  <Company>Statens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Lin Bak</dc:creator>
  <cp:lastModifiedBy>Katrine Fabricius Dahl</cp:lastModifiedBy>
  <cp:revision>37</cp:revision>
  <cp:lastPrinted>2024-08-22T10:00:44Z</cp:lastPrinted>
  <dcterms:created xsi:type="dcterms:W3CDTF">2024-08-22T09:41:25Z</dcterms:created>
  <dcterms:modified xsi:type="dcterms:W3CDTF">2024-10-22T10:21:57Z</dcterms:modified>
</cp:coreProperties>
</file>